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3" r:id="rId9"/>
    <p:sldId id="268" r:id="rId10"/>
    <p:sldId id="269" r:id="rId11"/>
    <p:sldId id="270" r:id="rId12"/>
    <p:sldId id="267" r:id="rId13"/>
    <p:sldId id="266" r:id="rId14"/>
    <p:sldId id="265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Közepesen sötét stílus 2 – 4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Közepesen sötét stílu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Stílus és rács nélkül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E171933-4619-4E11-9A3F-F7608DF75F80}" styleName="Közepesen sötét stílus 1 – 4. jelölőszín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3" autoAdjust="0"/>
    <p:restoredTop sz="94660"/>
  </p:normalViewPr>
  <p:slideViewPr>
    <p:cSldViewPr snapToGrid="0">
      <p:cViewPr>
        <p:scale>
          <a:sx n="75" d="100"/>
          <a:sy n="75" d="100"/>
        </p:scale>
        <p:origin x="204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laudia\Desktop\EGYETEM\APP\app_beadando\metrics_input_imag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laudia\Desktop\EGYETEM\APP\app_beadando\metrics_input_imag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laudia\Desktop\EGYETEM\APP\app_beadando\metrics_input_image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laudia\Desktop\EGYETEM\APP\app_beadando\metrics_input_image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laudia\Desktop\EGYETEM\APP\app_beadando\metrics_input_image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laudia\Desktop\EGYETEM\APP\app_beadando\metrics_input_image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laudia\Desktop\EGYETEM\APP\app_beadando\metrics_input_image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laudia\Desktop\EGYETEM\APP\app_beadando\metrics_input_image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metrics_input_image!$A$1</c:f>
              <c:strCache>
                <c:ptCount val="1"/>
                <c:pt idx="0">
                  <c:v>gauss-cpu</c:v>
                </c:pt>
              </c:strCache>
            </c:strRef>
          </c:tx>
          <c:spPr>
            <a:ln w="22225" cap="rnd" cmpd="sng" algn="ctr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metrics_input_image!$A$2:$A$101</c:f>
              <c:numCache>
                <c:formatCode>General</c:formatCode>
                <c:ptCount val="100"/>
                <c:pt idx="0">
                  <c:v>46</c:v>
                </c:pt>
                <c:pt idx="1">
                  <c:v>76</c:v>
                </c:pt>
                <c:pt idx="2">
                  <c:v>60</c:v>
                </c:pt>
                <c:pt idx="3">
                  <c:v>65</c:v>
                </c:pt>
                <c:pt idx="4">
                  <c:v>60</c:v>
                </c:pt>
                <c:pt idx="5">
                  <c:v>64</c:v>
                </c:pt>
                <c:pt idx="6">
                  <c:v>60</c:v>
                </c:pt>
                <c:pt idx="7">
                  <c:v>61</c:v>
                </c:pt>
                <c:pt idx="8">
                  <c:v>39</c:v>
                </c:pt>
                <c:pt idx="9">
                  <c:v>60</c:v>
                </c:pt>
                <c:pt idx="10">
                  <c:v>60</c:v>
                </c:pt>
                <c:pt idx="11">
                  <c:v>60</c:v>
                </c:pt>
                <c:pt idx="12">
                  <c:v>33</c:v>
                </c:pt>
                <c:pt idx="13">
                  <c:v>60</c:v>
                </c:pt>
                <c:pt idx="14">
                  <c:v>60</c:v>
                </c:pt>
                <c:pt idx="15">
                  <c:v>49</c:v>
                </c:pt>
                <c:pt idx="16">
                  <c:v>38</c:v>
                </c:pt>
                <c:pt idx="17">
                  <c:v>38</c:v>
                </c:pt>
                <c:pt idx="18">
                  <c:v>74</c:v>
                </c:pt>
                <c:pt idx="19">
                  <c:v>37</c:v>
                </c:pt>
                <c:pt idx="20">
                  <c:v>37</c:v>
                </c:pt>
                <c:pt idx="21">
                  <c:v>43</c:v>
                </c:pt>
                <c:pt idx="22">
                  <c:v>57</c:v>
                </c:pt>
                <c:pt idx="23">
                  <c:v>37</c:v>
                </c:pt>
                <c:pt idx="24">
                  <c:v>42</c:v>
                </c:pt>
                <c:pt idx="25">
                  <c:v>47</c:v>
                </c:pt>
                <c:pt idx="26">
                  <c:v>40</c:v>
                </c:pt>
                <c:pt idx="27">
                  <c:v>41</c:v>
                </c:pt>
                <c:pt idx="28">
                  <c:v>46</c:v>
                </c:pt>
                <c:pt idx="29">
                  <c:v>44</c:v>
                </c:pt>
                <c:pt idx="30">
                  <c:v>43</c:v>
                </c:pt>
                <c:pt idx="31">
                  <c:v>39</c:v>
                </c:pt>
                <c:pt idx="32">
                  <c:v>47</c:v>
                </c:pt>
                <c:pt idx="33">
                  <c:v>55</c:v>
                </c:pt>
                <c:pt idx="34">
                  <c:v>48</c:v>
                </c:pt>
                <c:pt idx="35">
                  <c:v>47</c:v>
                </c:pt>
                <c:pt idx="36">
                  <c:v>59</c:v>
                </c:pt>
                <c:pt idx="37">
                  <c:v>37</c:v>
                </c:pt>
                <c:pt idx="38">
                  <c:v>42</c:v>
                </c:pt>
                <c:pt idx="39">
                  <c:v>39</c:v>
                </c:pt>
                <c:pt idx="40">
                  <c:v>47</c:v>
                </c:pt>
                <c:pt idx="41">
                  <c:v>42</c:v>
                </c:pt>
                <c:pt idx="42">
                  <c:v>43</c:v>
                </c:pt>
                <c:pt idx="43">
                  <c:v>47</c:v>
                </c:pt>
                <c:pt idx="44">
                  <c:v>52</c:v>
                </c:pt>
                <c:pt idx="45">
                  <c:v>41</c:v>
                </c:pt>
                <c:pt idx="46">
                  <c:v>47</c:v>
                </c:pt>
                <c:pt idx="47">
                  <c:v>42</c:v>
                </c:pt>
                <c:pt idx="48">
                  <c:v>42</c:v>
                </c:pt>
                <c:pt idx="49">
                  <c:v>40</c:v>
                </c:pt>
                <c:pt idx="50">
                  <c:v>50</c:v>
                </c:pt>
                <c:pt idx="51">
                  <c:v>66</c:v>
                </c:pt>
                <c:pt idx="52">
                  <c:v>44</c:v>
                </c:pt>
                <c:pt idx="53">
                  <c:v>49</c:v>
                </c:pt>
                <c:pt idx="54">
                  <c:v>45</c:v>
                </c:pt>
                <c:pt idx="55">
                  <c:v>47</c:v>
                </c:pt>
                <c:pt idx="56">
                  <c:v>62</c:v>
                </c:pt>
                <c:pt idx="57">
                  <c:v>47</c:v>
                </c:pt>
                <c:pt idx="58">
                  <c:v>48</c:v>
                </c:pt>
                <c:pt idx="59">
                  <c:v>35</c:v>
                </c:pt>
                <c:pt idx="60">
                  <c:v>41</c:v>
                </c:pt>
                <c:pt idx="61">
                  <c:v>50</c:v>
                </c:pt>
                <c:pt idx="62">
                  <c:v>48</c:v>
                </c:pt>
                <c:pt idx="63">
                  <c:v>38</c:v>
                </c:pt>
                <c:pt idx="64">
                  <c:v>41</c:v>
                </c:pt>
                <c:pt idx="65">
                  <c:v>46</c:v>
                </c:pt>
                <c:pt idx="66">
                  <c:v>36</c:v>
                </c:pt>
                <c:pt idx="67">
                  <c:v>55</c:v>
                </c:pt>
                <c:pt idx="68">
                  <c:v>35</c:v>
                </c:pt>
                <c:pt idx="69">
                  <c:v>33</c:v>
                </c:pt>
                <c:pt idx="70">
                  <c:v>49</c:v>
                </c:pt>
                <c:pt idx="71">
                  <c:v>48</c:v>
                </c:pt>
                <c:pt idx="72">
                  <c:v>45</c:v>
                </c:pt>
                <c:pt idx="73">
                  <c:v>83</c:v>
                </c:pt>
                <c:pt idx="74">
                  <c:v>46</c:v>
                </c:pt>
                <c:pt idx="75">
                  <c:v>46</c:v>
                </c:pt>
                <c:pt idx="76">
                  <c:v>37</c:v>
                </c:pt>
                <c:pt idx="77">
                  <c:v>47</c:v>
                </c:pt>
                <c:pt idx="78">
                  <c:v>49</c:v>
                </c:pt>
                <c:pt idx="79">
                  <c:v>48</c:v>
                </c:pt>
                <c:pt idx="80">
                  <c:v>40</c:v>
                </c:pt>
                <c:pt idx="81">
                  <c:v>42</c:v>
                </c:pt>
                <c:pt idx="82">
                  <c:v>54</c:v>
                </c:pt>
                <c:pt idx="83">
                  <c:v>35</c:v>
                </c:pt>
                <c:pt idx="84">
                  <c:v>49</c:v>
                </c:pt>
                <c:pt idx="85">
                  <c:v>47</c:v>
                </c:pt>
                <c:pt idx="86">
                  <c:v>48</c:v>
                </c:pt>
                <c:pt idx="87">
                  <c:v>47</c:v>
                </c:pt>
                <c:pt idx="88">
                  <c:v>48</c:v>
                </c:pt>
                <c:pt idx="89">
                  <c:v>41</c:v>
                </c:pt>
                <c:pt idx="90">
                  <c:v>48</c:v>
                </c:pt>
                <c:pt idx="91">
                  <c:v>37</c:v>
                </c:pt>
                <c:pt idx="92">
                  <c:v>48</c:v>
                </c:pt>
                <c:pt idx="93">
                  <c:v>48</c:v>
                </c:pt>
                <c:pt idx="94">
                  <c:v>39</c:v>
                </c:pt>
                <c:pt idx="95">
                  <c:v>39</c:v>
                </c:pt>
                <c:pt idx="96">
                  <c:v>45</c:v>
                </c:pt>
                <c:pt idx="97">
                  <c:v>47</c:v>
                </c:pt>
                <c:pt idx="98">
                  <c:v>42</c:v>
                </c:pt>
                <c:pt idx="99">
                  <c:v>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29C-42A2-B5E3-935ACD9507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2098918959"/>
        <c:axId val="2098922703"/>
      </c:lineChart>
      <c:catAx>
        <c:axId val="20989189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2098922703"/>
        <c:crosses val="autoZero"/>
        <c:auto val="1"/>
        <c:lblAlgn val="ctr"/>
        <c:lblOffset val="100"/>
        <c:noMultiLvlLbl val="0"/>
      </c:catAx>
      <c:valAx>
        <c:axId val="209892270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2098918959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tx>
            <c:strRef>
              <c:f>metrics_input_image!$B$1</c:f>
              <c:strCache>
                <c:ptCount val="1"/>
                <c:pt idx="0">
                  <c:v>gauss-gpu</c:v>
                </c:pt>
              </c:strCache>
            </c:strRef>
          </c:tx>
          <c:spPr>
            <a:ln w="22225" cap="rnd" cmpd="sng" algn="ctr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metrics_input_image!$B$2:$B$101</c:f>
              <c:numCache>
                <c:formatCode>General</c:formatCode>
                <c:ptCount val="100"/>
                <c:pt idx="0">
                  <c:v>2.5702400000000001</c:v>
                </c:pt>
                <c:pt idx="1">
                  <c:v>2.5569280000000001</c:v>
                </c:pt>
                <c:pt idx="2">
                  <c:v>2.586624</c:v>
                </c:pt>
                <c:pt idx="3">
                  <c:v>2.5640960000000002</c:v>
                </c:pt>
                <c:pt idx="4">
                  <c:v>2.5221119999999999</c:v>
                </c:pt>
                <c:pt idx="5">
                  <c:v>2.5466880000000001</c:v>
                </c:pt>
                <c:pt idx="6">
                  <c:v>2.5251839999999999</c:v>
                </c:pt>
                <c:pt idx="7">
                  <c:v>2.5610240000000002</c:v>
                </c:pt>
                <c:pt idx="8">
                  <c:v>2.5640960000000002</c:v>
                </c:pt>
                <c:pt idx="9">
                  <c:v>2.5139200000000002</c:v>
                </c:pt>
                <c:pt idx="10">
                  <c:v>5.3647359999999997</c:v>
                </c:pt>
                <c:pt idx="11">
                  <c:v>5.3606400000000001</c:v>
                </c:pt>
                <c:pt idx="12">
                  <c:v>5.3422080000000003</c:v>
                </c:pt>
                <c:pt idx="13">
                  <c:v>5.4579199999999997</c:v>
                </c:pt>
                <c:pt idx="14">
                  <c:v>5.4435840000000004</c:v>
                </c:pt>
                <c:pt idx="15">
                  <c:v>5.3422400000000003</c:v>
                </c:pt>
                <c:pt idx="16">
                  <c:v>5.4568960000000004</c:v>
                </c:pt>
                <c:pt idx="17">
                  <c:v>5.3391359999999999</c:v>
                </c:pt>
                <c:pt idx="18">
                  <c:v>5.487616</c:v>
                </c:pt>
                <c:pt idx="19">
                  <c:v>5.3514239999999997</c:v>
                </c:pt>
                <c:pt idx="20">
                  <c:v>25.564159</c:v>
                </c:pt>
                <c:pt idx="21">
                  <c:v>25.596927999999998</c:v>
                </c:pt>
                <c:pt idx="22">
                  <c:v>25.580544</c:v>
                </c:pt>
                <c:pt idx="23">
                  <c:v>25.651232</c:v>
                </c:pt>
                <c:pt idx="24">
                  <c:v>25.624576999999999</c:v>
                </c:pt>
                <c:pt idx="25">
                  <c:v>26.018816000000001</c:v>
                </c:pt>
                <c:pt idx="26">
                  <c:v>25.596927999999998</c:v>
                </c:pt>
                <c:pt idx="27">
                  <c:v>25.594878999999999</c:v>
                </c:pt>
                <c:pt idx="28">
                  <c:v>26.028032</c:v>
                </c:pt>
                <c:pt idx="29">
                  <c:v>25.581568000000001</c:v>
                </c:pt>
                <c:pt idx="30">
                  <c:v>25.497601</c:v>
                </c:pt>
                <c:pt idx="31">
                  <c:v>25.968639</c:v>
                </c:pt>
                <c:pt idx="32">
                  <c:v>25.617408999999999</c:v>
                </c:pt>
                <c:pt idx="33">
                  <c:v>25.568256000000002</c:v>
                </c:pt>
                <c:pt idx="34">
                  <c:v>25.604095000000001</c:v>
                </c:pt>
                <c:pt idx="35">
                  <c:v>25.610240999999998</c:v>
                </c:pt>
                <c:pt idx="36">
                  <c:v>25.977855999999999</c:v>
                </c:pt>
                <c:pt idx="37">
                  <c:v>26.058751999999998</c:v>
                </c:pt>
                <c:pt idx="38">
                  <c:v>26.108929</c:v>
                </c:pt>
                <c:pt idx="39">
                  <c:v>25.611263000000001</c:v>
                </c:pt>
                <c:pt idx="40">
                  <c:v>25.544703999999999</c:v>
                </c:pt>
                <c:pt idx="41">
                  <c:v>25.519103999999999</c:v>
                </c:pt>
                <c:pt idx="42">
                  <c:v>26.064896000000001</c:v>
                </c:pt>
                <c:pt idx="43">
                  <c:v>26.001408000000001</c:v>
                </c:pt>
                <c:pt idx="44">
                  <c:v>25.510912000000001</c:v>
                </c:pt>
                <c:pt idx="45">
                  <c:v>25.574400000000001</c:v>
                </c:pt>
                <c:pt idx="46">
                  <c:v>25.563134999999999</c:v>
                </c:pt>
                <c:pt idx="47">
                  <c:v>25.556992000000001</c:v>
                </c:pt>
                <c:pt idx="48">
                  <c:v>25.542656000000001</c:v>
                </c:pt>
                <c:pt idx="49">
                  <c:v>26.008575</c:v>
                </c:pt>
                <c:pt idx="50">
                  <c:v>25.962496000000002</c:v>
                </c:pt>
                <c:pt idx="51">
                  <c:v>25.526271999999999</c:v>
                </c:pt>
                <c:pt idx="52">
                  <c:v>26.047487</c:v>
                </c:pt>
                <c:pt idx="53">
                  <c:v>25.570305000000001</c:v>
                </c:pt>
                <c:pt idx="54">
                  <c:v>26.060801000000001</c:v>
                </c:pt>
                <c:pt idx="55">
                  <c:v>25.588736000000001</c:v>
                </c:pt>
                <c:pt idx="56">
                  <c:v>26.132480999999999</c:v>
                </c:pt>
                <c:pt idx="57">
                  <c:v>25.629695999999999</c:v>
                </c:pt>
                <c:pt idx="58">
                  <c:v>25.594878999999999</c:v>
                </c:pt>
                <c:pt idx="59">
                  <c:v>26.109953000000001</c:v>
                </c:pt>
                <c:pt idx="60">
                  <c:v>25.504767999999999</c:v>
                </c:pt>
                <c:pt idx="61">
                  <c:v>25.554943000000002</c:v>
                </c:pt>
                <c:pt idx="62">
                  <c:v>25.563134999999999</c:v>
                </c:pt>
                <c:pt idx="63">
                  <c:v>25.597951999999999</c:v>
                </c:pt>
                <c:pt idx="64">
                  <c:v>25.580544</c:v>
                </c:pt>
                <c:pt idx="65">
                  <c:v>25.661439999999999</c:v>
                </c:pt>
                <c:pt idx="66">
                  <c:v>25.565183999999999</c:v>
                </c:pt>
                <c:pt idx="67">
                  <c:v>25.546752999999999</c:v>
                </c:pt>
                <c:pt idx="68">
                  <c:v>26.019839999999999</c:v>
                </c:pt>
                <c:pt idx="69">
                  <c:v>25.958400999999999</c:v>
                </c:pt>
                <c:pt idx="70">
                  <c:v>26.099712</c:v>
                </c:pt>
                <c:pt idx="71">
                  <c:v>25.620480000000001</c:v>
                </c:pt>
                <c:pt idx="72">
                  <c:v>26.014721000000002</c:v>
                </c:pt>
                <c:pt idx="73">
                  <c:v>25.574400000000001</c:v>
                </c:pt>
                <c:pt idx="74">
                  <c:v>25.581568000000001</c:v>
                </c:pt>
                <c:pt idx="75">
                  <c:v>25.990144999999998</c:v>
                </c:pt>
                <c:pt idx="76">
                  <c:v>26.057728000000001</c:v>
                </c:pt>
                <c:pt idx="77">
                  <c:v>25.539583</c:v>
                </c:pt>
                <c:pt idx="78">
                  <c:v>25.576447999999999</c:v>
                </c:pt>
                <c:pt idx="79">
                  <c:v>26.045441</c:v>
                </c:pt>
                <c:pt idx="80">
                  <c:v>26.120191999999999</c:v>
                </c:pt>
                <c:pt idx="81">
                  <c:v>25.629695999999999</c:v>
                </c:pt>
                <c:pt idx="82">
                  <c:v>25.525248000000001</c:v>
                </c:pt>
                <c:pt idx="83">
                  <c:v>25.545729000000001</c:v>
                </c:pt>
                <c:pt idx="84">
                  <c:v>25.611263000000001</c:v>
                </c:pt>
                <c:pt idx="85">
                  <c:v>26.013697000000001</c:v>
                </c:pt>
                <c:pt idx="86">
                  <c:v>25.686015999999999</c:v>
                </c:pt>
                <c:pt idx="87">
                  <c:v>25.977855999999999</c:v>
                </c:pt>
                <c:pt idx="88">
                  <c:v>26.021889000000002</c:v>
                </c:pt>
                <c:pt idx="89">
                  <c:v>25.581568000000001</c:v>
                </c:pt>
                <c:pt idx="90">
                  <c:v>25.614304000000001</c:v>
                </c:pt>
                <c:pt idx="91">
                  <c:v>25.583615999999999</c:v>
                </c:pt>
                <c:pt idx="92">
                  <c:v>26.038273</c:v>
                </c:pt>
                <c:pt idx="93">
                  <c:v>26.094591000000001</c:v>
                </c:pt>
                <c:pt idx="94">
                  <c:v>25.588736000000001</c:v>
                </c:pt>
                <c:pt idx="95">
                  <c:v>26.025984000000001</c:v>
                </c:pt>
                <c:pt idx="96">
                  <c:v>25.587710999999999</c:v>
                </c:pt>
                <c:pt idx="97">
                  <c:v>25.522176999999999</c:v>
                </c:pt>
                <c:pt idx="98">
                  <c:v>25.542656000000001</c:v>
                </c:pt>
                <c:pt idx="99">
                  <c:v>26.074112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441-410F-B088-30EE90F304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17114159"/>
        <c:axId val="17115407"/>
      </c:lineChart>
      <c:catAx>
        <c:axId val="17114159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7115407"/>
        <c:crosses val="autoZero"/>
        <c:auto val="1"/>
        <c:lblAlgn val="ctr"/>
        <c:lblOffset val="100"/>
        <c:noMultiLvlLbl val="0"/>
      </c:catAx>
      <c:valAx>
        <c:axId val="1711540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7114159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metrics_input_image!$C$1</c:f>
              <c:strCache>
                <c:ptCount val="1"/>
                <c:pt idx="0">
                  <c:v>sobel-cpu</c:v>
                </c:pt>
              </c:strCache>
            </c:strRef>
          </c:tx>
          <c:spPr>
            <a:ln w="22225" cap="rnd" cmpd="sng" algn="ctr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metrics_input_image!$C$2:$C$101</c:f>
              <c:numCache>
                <c:formatCode>General</c:formatCode>
                <c:ptCount val="100"/>
                <c:pt idx="0">
                  <c:v>13</c:v>
                </c:pt>
                <c:pt idx="1">
                  <c:v>12</c:v>
                </c:pt>
                <c:pt idx="2">
                  <c:v>7</c:v>
                </c:pt>
                <c:pt idx="3">
                  <c:v>11</c:v>
                </c:pt>
                <c:pt idx="4">
                  <c:v>11</c:v>
                </c:pt>
                <c:pt idx="5">
                  <c:v>12</c:v>
                </c:pt>
                <c:pt idx="6">
                  <c:v>12</c:v>
                </c:pt>
                <c:pt idx="7">
                  <c:v>7</c:v>
                </c:pt>
                <c:pt idx="8">
                  <c:v>11</c:v>
                </c:pt>
                <c:pt idx="9">
                  <c:v>11</c:v>
                </c:pt>
                <c:pt idx="10">
                  <c:v>11</c:v>
                </c:pt>
                <c:pt idx="11">
                  <c:v>11</c:v>
                </c:pt>
                <c:pt idx="12">
                  <c:v>11</c:v>
                </c:pt>
                <c:pt idx="13">
                  <c:v>11</c:v>
                </c:pt>
                <c:pt idx="14">
                  <c:v>11</c:v>
                </c:pt>
                <c:pt idx="15">
                  <c:v>9</c:v>
                </c:pt>
                <c:pt idx="16">
                  <c:v>6</c:v>
                </c:pt>
                <c:pt idx="17">
                  <c:v>9</c:v>
                </c:pt>
                <c:pt idx="18">
                  <c:v>7</c:v>
                </c:pt>
                <c:pt idx="19">
                  <c:v>8</c:v>
                </c:pt>
                <c:pt idx="20">
                  <c:v>7</c:v>
                </c:pt>
                <c:pt idx="21">
                  <c:v>7</c:v>
                </c:pt>
                <c:pt idx="22">
                  <c:v>8</c:v>
                </c:pt>
                <c:pt idx="23">
                  <c:v>8</c:v>
                </c:pt>
                <c:pt idx="24">
                  <c:v>7</c:v>
                </c:pt>
                <c:pt idx="25">
                  <c:v>11</c:v>
                </c:pt>
                <c:pt idx="26">
                  <c:v>8</c:v>
                </c:pt>
                <c:pt idx="27">
                  <c:v>7</c:v>
                </c:pt>
                <c:pt idx="28">
                  <c:v>7</c:v>
                </c:pt>
                <c:pt idx="29">
                  <c:v>7</c:v>
                </c:pt>
                <c:pt idx="30">
                  <c:v>10</c:v>
                </c:pt>
                <c:pt idx="31">
                  <c:v>8</c:v>
                </c:pt>
                <c:pt idx="32">
                  <c:v>7</c:v>
                </c:pt>
                <c:pt idx="33">
                  <c:v>9</c:v>
                </c:pt>
                <c:pt idx="34">
                  <c:v>8</c:v>
                </c:pt>
                <c:pt idx="35">
                  <c:v>10</c:v>
                </c:pt>
                <c:pt idx="36">
                  <c:v>10</c:v>
                </c:pt>
                <c:pt idx="37">
                  <c:v>8</c:v>
                </c:pt>
                <c:pt idx="38">
                  <c:v>7</c:v>
                </c:pt>
                <c:pt idx="39">
                  <c:v>9</c:v>
                </c:pt>
                <c:pt idx="40">
                  <c:v>8</c:v>
                </c:pt>
                <c:pt idx="41">
                  <c:v>7</c:v>
                </c:pt>
                <c:pt idx="42">
                  <c:v>8</c:v>
                </c:pt>
                <c:pt idx="43">
                  <c:v>8</c:v>
                </c:pt>
                <c:pt idx="44">
                  <c:v>9</c:v>
                </c:pt>
                <c:pt idx="45">
                  <c:v>8</c:v>
                </c:pt>
                <c:pt idx="46">
                  <c:v>10</c:v>
                </c:pt>
                <c:pt idx="47">
                  <c:v>7</c:v>
                </c:pt>
                <c:pt idx="48">
                  <c:v>7</c:v>
                </c:pt>
                <c:pt idx="49">
                  <c:v>7</c:v>
                </c:pt>
                <c:pt idx="50">
                  <c:v>8</c:v>
                </c:pt>
                <c:pt idx="51">
                  <c:v>7</c:v>
                </c:pt>
                <c:pt idx="52">
                  <c:v>6</c:v>
                </c:pt>
                <c:pt idx="53">
                  <c:v>7</c:v>
                </c:pt>
                <c:pt idx="54">
                  <c:v>7</c:v>
                </c:pt>
                <c:pt idx="55">
                  <c:v>7</c:v>
                </c:pt>
                <c:pt idx="56">
                  <c:v>9</c:v>
                </c:pt>
                <c:pt idx="57">
                  <c:v>8</c:v>
                </c:pt>
                <c:pt idx="58">
                  <c:v>8</c:v>
                </c:pt>
                <c:pt idx="59">
                  <c:v>9</c:v>
                </c:pt>
                <c:pt idx="60">
                  <c:v>9</c:v>
                </c:pt>
                <c:pt idx="61">
                  <c:v>6</c:v>
                </c:pt>
                <c:pt idx="62">
                  <c:v>6</c:v>
                </c:pt>
                <c:pt idx="63">
                  <c:v>7</c:v>
                </c:pt>
                <c:pt idx="64">
                  <c:v>7</c:v>
                </c:pt>
                <c:pt idx="65">
                  <c:v>7</c:v>
                </c:pt>
                <c:pt idx="66">
                  <c:v>7</c:v>
                </c:pt>
                <c:pt idx="67">
                  <c:v>9</c:v>
                </c:pt>
                <c:pt idx="68">
                  <c:v>9</c:v>
                </c:pt>
                <c:pt idx="69">
                  <c:v>9</c:v>
                </c:pt>
                <c:pt idx="70">
                  <c:v>8</c:v>
                </c:pt>
                <c:pt idx="71">
                  <c:v>7</c:v>
                </c:pt>
                <c:pt idx="72">
                  <c:v>9</c:v>
                </c:pt>
                <c:pt idx="73">
                  <c:v>7</c:v>
                </c:pt>
                <c:pt idx="74">
                  <c:v>7</c:v>
                </c:pt>
                <c:pt idx="75">
                  <c:v>8</c:v>
                </c:pt>
                <c:pt idx="76">
                  <c:v>8</c:v>
                </c:pt>
                <c:pt idx="77">
                  <c:v>8</c:v>
                </c:pt>
                <c:pt idx="78">
                  <c:v>10</c:v>
                </c:pt>
                <c:pt idx="79">
                  <c:v>8</c:v>
                </c:pt>
                <c:pt idx="80">
                  <c:v>8</c:v>
                </c:pt>
                <c:pt idx="81">
                  <c:v>8</c:v>
                </c:pt>
                <c:pt idx="82">
                  <c:v>8</c:v>
                </c:pt>
                <c:pt idx="83">
                  <c:v>8</c:v>
                </c:pt>
                <c:pt idx="84">
                  <c:v>8</c:v>
                </c:pt>
                <c:pt idx="85">
                  <c:v>7</c:v>
                </c:pt>
                <c:pt idx="86">
                  <c:v>8</c:v>
                </c:pt>
                <c:pt idx="87">
                  <c:v>10</c:v>
                </c:pt>
                <c:pt idx="88">
                  <c:v>7</c:v>
                </c:pt>
                <c:pt idx="89">
                  <c:v>9</c:v>
                </c:pt>
                <c:pt idx="90">
                  <c:v>11</c:v>
                </c:pt>
                <c:pt idx="91">
                  <c:v>7</c:v>
                </c:pt>
                <c:pt idx="92">
                  <c:v>8</c:v>
                </c:pt>
                <c:pt idx="93">
                  <c:v>7</c:v>
                </c:pt>
                <c:pt idx="94">
                  <c:v>7</c:v>
                </c:pt>
                <c:pt idx="95">
                  <c:v>7</c:v>
                </c:pt>
                <c:pt idx="96">
                  <c:v>8</c:v>
                </c:pt>
                <c:pt idx="97">
                  <c:v>8</c:v>
                </c:pt>
                <c:pt idx="98">
                  <c:v>8</c:v>
                </c:pt>
                <c:pt idx="99">
                  <c:v>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AAE-436F-AD41-14CE4BC073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11408959"/>
        <c:axId val="11420607"/>
      </c:lineChart>
      <c:catAx>
        <c:axId val="114089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1420607"/>
        <c:crosses val="autoZero"/>
        <c:auto val="1"/>
        <c:lblAlgn val="ctr"/>
        <c:lblOffset val="100"/>
        <c:noMultiLvlLbl val="0"/>
      </c:catAx>
      <c:valAx>
        <c:axId val="1142060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1408959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metrics_input_image!$D$1</c:f>
              <c:strCache>
                <c:ptCount val="1"/>
                <c:pt idx="0">
                  <c:v>sobel-gpu</c:v>
                </c:pt>
              </c:strCache>
            </c:strRef>
          </c:tx>
          <c:spPr>
            <a:ln w="22225" cap="rnd" cmpd="sng" algn="ctr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metrics_input_image!$D$2:$D$101</c:f>
              <c:numCache>
                <c:formatCode>General</c:formatCode>
                <c:ptCount val="100"/>
                <c:pt idx="0">
                  <c:v>0.75571200000000005</c:v>
                </c:pt>
                <c:pt idx="1">
                  <c:v>0.75161599999999995</c:v>
                </c:pt>
                <c:pt idx="2">
                  <c:v>0.75468800000000003</c:v>
                </c:pt>
                <c:pt idx="3">
                  <c:v>0.75980800000000004</c:v>
                </c:pt>
                <c:pt idx="4">
                  <c:v>0.75571200000000005</c:v>
                </c:pt>
                <c:pt idx="5">
                  <c:v>0.75468800000000003</c:v>
                </c:pt>
                <c:pt idx="6">
                  <c:v>0.74342399999999997</c:v>
                </c:pt>
                <c:pt idx="7">
                  <c:v>0.75263999999999998</c:v>
                </c:pt>
                <c:pt idx="8">
                  <c:v>0.76390400000000003</c:v>
                </c:pt>
                <c:pt idx="9">
                  <c:v>0.74956800000000001</c:v>
                </c:pt>
                <c:pt idx="10">
                  <c:v>1.6005119999999999</c:v>
                </c:pt>
                <c:pt idx="11">
                  <c:v>1.6199680000000001</c:v>
                </c:pt>
                <c:pt idx="12">
                  <c:v>1.6015360000000001</c:v>
                </c:pt>
                <c:pt idx="13">
                  <c:v>1.6148480000000001</c:v>
                </c:pt>
                <c:pt idx="14">
                  <c:v>1.6332800000000001</c:v>
                </c:pt>
                <c:pt idx="15">
                  <c:v>1.6220159999999999</c:v>
                </c:pt>
                <c:pt idx="16">
                  <c:v>1.6148480000000001</c:v>
                </c:pt>
                <c:pt idx="17">
                  <c:v>1.6250880000000001</c:v>
                </c:pt>
                <c:pt idx="18">
                  <c:v>1.6404479999999999</c:v>
                </c:pt>
                <c:pt idx="19">
                  <c:v>7.6963840000000001</c:v>
                </c:pt>
                <c:pt idx="20">
                  <c:v>7.7393919999999996</c:v>
                </c:pt>
                <c:pt idx="21">
                  <c:v>7.6625920000000001</c:v>
                </c:pt>
                <c:pt idx="22">
                  <c:v>7.7148159999999999</c:v>
                </c:pt>
                <c:pt idx="23">
                  <c:v>7.708672</c:v>
                </c:pt>
                <c:pt idx="24">
                  <c:v>7.642112</c:v>
                </c:pt>
                <c:pt idx="25">
                  <c:v>7.7486079999999999</c:v>
                </c:pt>
                <c:pt idx="26">
                  <c:v>7.721984</c:v>
                </c:pt>
                <c:pt idx="27">
                  <c:v>7.655424</c:v>
                </c:pt>
                <c:pt idx="28">
                  <c:v>7.6093440000000001</c:v>
                </c:pt>
                <c:pt idx="29">
                  <c:v>7.7199359999999997</c:v>
                </c:pt>
                <c:pt idx="30">
                  <c:v>7.6175680000000003</c:v>
                </c:pt>
                <c:pt idx="31">
                  <c:v>7.6881919999999999</c:v>
                </c:pt>
                <c:pt idx="32">
                  <c:v>7.6912640000000003</c:v>
                </c:pt>
                <c:pt idx="33">
                  <c:v>7.6779520000000003</c:v>
                </c:pt>
                <c:pt idx="34">
                  <c:v>7.6984320000000004</c:v>
                </c:pt>
                <c:pt idx="35">
                  <c:v>7.615488</c:v>
                </c:pt>
                <c:pt idx="36">
                  <c:v>7.6902400000000002</c:v>
                </c:pt>
                <c:pt idx="37">
                  <c:v>7.615488</c:v>
                </c:pt>
                <c:pt idx="38">
                  <c:v>7.7619199999999999</c:v>
                </c:pt>
                <c:pt idx="39">
                  <c:v>7.6963840000000001</c:v>
                </c:pt>
                <c:pt idx="40">
                  <c:v>7.6400639999999997</c:v>
                </c:pt>
                <c:pt idx="41">
                  <c:v>7.7117120000000003</c:v>
                </c:pt>
                <c:pt idx="42">
                  <c:v>7.7076479999999998</c:v>
                </c:pt>
                <c:pt idx="43">
                  <c:v>7.7178880000000003</c:v>
                </c:pt>
                <c:pt idx="44">
                  <c:v>7.729152</c:v>
                </c:pt>
                <c:pt idx="45">
                  <c:v>7.7824</c:v>
                </c:pt>
                <c:pt idx="46">
                  <c:v>7.655424</c:v>
                </c:pt>
                <c:pt idx="47">
                  <c:v>7.7107200000000002</c:v>
                </c:pt>
                <c:pt idx="48">
                  <c:v>7.7117440000000004</c:v>
                </c:pt>
                <c:pt idx="49">
                  <c:v>7.7209599999999998</c:v>
                </c:pt>
                <c:pt idx="50">
                  <c:v>7.7434880000000001</c:v>
                </c:pt>
                <c:pt idx="51">
                  <c:v>7.71584</c:v>
                </c:pt>
                <c:pt idx="52">
                  <c:v>7.6605439999999998</c:v>
                </c:pt>
                <c:pt idx="53">
                  <c:v>7.6708160000000003</c:v>
                </c:pt>
                <c:pt idx="54">
                  <c:v>7.6840960000000003</c:v>
                </c:pt>
                <c:pt idx="55">
                  <c:v>7.682048</c:v>
                </c:pt>
                <c:pt idx="56">
                  <c:v>7.595008</c:v>
                </c:pt>
                <c:pt idx="57">
                  <c:v>7.668736</c:v>
                </c:pt>
                <c:pt idx="58">
                  <c:v>7.7352959999999999</c:v>
                </c:pt>
                <c:pt idx="59">
                  <c:v>7.682048</c:v>
                </c:pt>
                <c:pt idx="60">
                  <c:v>7.7240320000000002</c:v>
                </c:pt>
                <c:pt idx="61">
                  <c:v>7.7035520000000002</c:v>
                </c:pt>
                <c:pt idx="62">
                  <c:v>7.721984</c:v>
                </c:pt>
                <c:pt idx="63">
                  <c:v>7.702528</c:v>
                </c:pt>
                <c:pt idx="64">
                  <c:v>7.6646400000000003</c:v>
                </c:pt>
                <c:pt idx="65">
                  <c:v>7.6288</c:v>
                </c:pt>
                <c:pt idx="66">
                  <c:v>7.702528</c:v>
                </c:pt>
                <c:pt idx="67">
                  <c:v>7.7772800000000002</c:v>
                </c:pt>
                <c:pt idx="68">
                  <c:v>7.7189120000000004</c:v>
                </c:pt>
                <c:pt idx="69">
                  <c:v>7.7076479999999998</c:v>
                </c:pt>
                <c:pt idx="70">
                  <c:v>7.6994559999999996</c:v>
                </c:pt>
                <c:pt idx="71">
                  <c:v>7.6697600000000001</c:v>
                </c:pt>
                <c:pt idx="72">
                  <c:v>7.6206079999999998</c:v>
                </c:pt>
                <c:pt idx="73">
                  <c:v>7.7230080000000001</c:v>
                </c:pt>
                <c:pt idx="74">
                  <c:v>7.6441600000000003</c:v>
                </c:pt>
                <c:pt idx="75">
                  <c:v>7.6185600000000004</c:v>
                </c:pt>
                <c:pt idx="76">
                  <c:v>7.6677119999999999</c:v>
                </c:pt>
                <c:pt idx="77">
                  <c:v>7.6257279999999996</c:v>
                </c:pt>
                <c:pt idx="78">
                  <c:v>7.634944</c:v>
                </c:pt>
                <c:pt idx="79">
                  <c:v>7.7168640000000002</c:v>
                </c:pt>
                <c:pt idx="80">
                  <c:v>7.6810239999999999</c:v>
                </c:pt>
                <c:pt idx="81">
                  <c:v>7.6677119999999999</c:v>
                </c:pt>
                <c:pt idx="82">
                  <c:v>7.6943359999999998</c:v>
                </c:pt>
                <c:pt idx="83">
                  <c:v>7.6666879999999997</c:v>
                </c:pt>
                <c:pt idx="84">
                  <c:v>7.6185600000000004</c:v>
                </c:pt>
                <c:pt idx="85">
                  <c:v>7.6922879999999996</c:v>
                </c:pt>
                <c:pt idx="86">
                  <c:v>7.602176</c:v>
                </c:pt>
                <c:pt idx="87">
                  <c:v>7.6789759999999996</c:v>
                </c:pt>
                <c:pt idx="88">
                  <c:v>7.6482559999999999</c:v>
                </c:pt>
                <c:pt idx="89">
                  <c:v>7.6625920000000001</c:v>
                </c:pt>
                <c:pt idx="90">
                  <c:v>7.6912640000000003</c:v>
                </c:pt>
                <c:pt idx="91">
                  <c:v>7.7332479999999997</c:v>
                </c:pt>
                <c:pt idx="92">
                  <c:v>7.6851200000000004</c:v>
                </c:pt>
                <c:pt idx="93">
                  <c:v>7.6062719999999997</c:v>
                </c:pt>
                <c:pt idx="94">
                  <c:v>7.7076479999999998</c:v>
                </c:pt>
                <c:pt idx="95">
                  <c:v>7.6503040000000002</c:v>
                </c:pt>
                <c:pt idx="96">
                  <c:v>7.7015039999999999</c:v>
                </c:pt>
                <c:pt idx="97">
                  <c:v>7.6042240000000003</c:v>
                </c:pt>
                <c:pt idx="98">
                  <c:v>7.755776</c:v>
                </c:pt>
                <c:pt idx="99">
                  <c:v>7.6861439999999996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315-4990-ACA2-1EEE50AA1C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17119983"/>
        <c:axId val="17116655"/>
      </c:lineChart>
      <c:catAx>
        <c:axId val="17119983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7116655"/>
        <c:crosses val="autoZero"/>
        <c:auto val="1"/>
        <c:lblAlgn val="ctr"/>
        <c:lblOffset val="100"/>
        <c:noMultiLvlLbl val="0"/>
      </c:catAx>
      <c:valAx>
        <c:axId val="1711665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7119983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metrics_test_image!$A$1</c:f>
              <c:strCache>
                <c:ptCount val="1"/>
                <c:pt idx="0">
                  <c:v>gauss-cpu</c:v>
                </c:pt>
              </c:strCache>
            </c:strRef>
          </c:tx>
          <c:spPr>
            <a:ln w="22225" cap="rnd" cmpd="sng" algn="ctr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metrics_test_image!$A$2:$A$34</c:f>
              <c:numCache>
                <c:formatCode>General</c:formatCode>
                <c:ptCount val="33"/>
                <c:pt idx="0">
                  <c:v>973</c:v>
                </c:pt>
                <c:pt idx="1">
                  <c:v>1006</c:v>
                </c:pt>
                <c:pt idx="2">
                  <c:v>1101</c:v>
                </c:pt>
                <c:pt idx="3">
                  <c:v>983</c:v>
                </c:pt>
                <c:pt idx="4">
                  <c:v>1003</c:v>
                </c:pt>
                <c:pt idx="5">
                  <c:v>1002</c:v>
                </c:pt>
                <c:pt idx="6">
                  <c:v>1102</c:v>
                </c:pt>
                <c:pt idx="7">
                  <c:v>996</c:v>
                </c:pt>
                <c:pt idx="8">
                  <c:v>990</c:v>
                </c:pt>
                <c:pt idx="9">
                  <c:v>1019</c:v>
                </c:pt>
                <c:pt idx="10">
                  <c:v>1101</c:v>
                </c:pt>
                <c:pt idx="11">
                  <c:v>993</c:v>
                </c:pt>
                <c:pt idx="12">
                  <c:v>1030</c:v>
                </c:pt>
                <c:pt idx="13">
                  <c:v>995</c:v>
                </c:pt>
                <c:pt idx="14">
                  <c:v>1017</c:v>
                </c:pt>
                <c:pt idx="15">
                  <c:v>981</c:v>
                </c:pt>
                <c:pt idx="16">
                  <c:v>1037</c:v>
                </c:pt>
                <c:pt idx="17">
                  <c:v>1040</c:v>
                </c:pt>
                <c:pt idx="18">
                  <c:v>1116</c:v>
                </c:pt>
                <c:pt idx="19">
                  <c:v>1023</c:v>
                </c:pt>
                <c:pt idx="20">
                  <c:v>1013</c:v>
                </c:pt>
                <c:pt idx="21">
                  <c:v>1023</c:v>
                </c:pt>
                <c:pt idx="22">
                  <c:v>1035</c:v>
                </c:pt>
                <c:pt idx="23">
                  <c:v>987</c:v>
                </c:pt>
                <c:pt idx="24">
                  <c:v>1020</c:v>
                </c:pt>
                <c:pt idx="25">
                  <c:v>1109</c:v>
                </c:pt>
                <c:pt idx="26">
                  <c:v>1022</c:v>
                </c:pt>
                <c:pt idx="27">
                  <c:v>1011</c:v>
                </c:pt>
                <c:pt idx="28">
                  <c:v>1012</c:v>
                </c:pt>
                <c:pt idx="29">
                  <c:v>1133</c:v>
                </c:pt>
                <c:pt idx="30">
                  <c:v>1007</c:v>
                </c:pt>
                <c:pt idx="31">
                  <c:v>1041</c:v>
                </c:pt>
                <c:pt idx="32">
                  <c:v>1018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B41-4163-A37B-3BA439DCBB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119172671"/>
        <c:axId val="119173087"/>
      </c:lineChart>
      <c:catAx>
        <c:axId val="1191726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19173087"/>
        <c:crosses val="autoZero"/>
        <c:auto val="1"/>
        <c:lblAlgn val="ctr"/>
        <c:lblOffset val="100"/>
        <c:noMultiLvlLbl val="0"/>
      </c:catAx>
      <c:valAx>
        <c:axId val="11917308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19172671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>
        <c:manualLayout>
          <c:layoutTarget val="inner"/>
          <c:xMode val="edge"/>
          <c:yMode val="edge"/>
          <c:x val="6.8136482939632551E-2"/>
          <c:y val="0.1715938006014342"/>
          <c:w val="0.89019685039370078"/>
          <c:h val="0.77751561415683557"/>
        </c:manualLayout>
      </c:layout>
      <c:lineChart>
        <c:grouping val="standard"/>
        <c:varyColors val="0"/>
        <c:ser>
          <c:idx val="0"/>
          <c:order val="0"/>
          <c:tx>
            <c:strRef>
              <c:f>metrics_test_image!$B$1</c:f>
              <c:strCache>
                <c:ptCount val="1"/>
                <c:pt idx="0">
                  <c:v>gauss-gpu</c:v>
                </c:pt>
              </c:strCache>
            </c:strRef>
          </c:tx>
          <c:spPr>
            <a:ln w="22225" cap="rnd" cmpd="sng" algn="ctr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metrics_test_image!$B$2:$B$34</c:f>
              <c:numCache>
                <c:formatCode>General</c:formatCode>
                <c:ptCount val="33"/>
                <c:pt idx="0">
                  <c:v>77.792259000000001</c:v>
                </c:pt>
                <c:pt idx="1">
                  <c:v>70.242301999999995</c:v>
                </c:pt>
                <c:pt idx="2">
                  <c:v>260.04068000000001</c:v>
                </c:pt>
                <c:pt idx="3">
                  <c:v>77.768707000000006</c:v>
                </c:pt>
                <c:pt idx="4">
                  <c:v>65.301506000000003</c:v>
                </c:pt>
                <c:pt idx="5">
                  <c:v>65.771523000000002</c:v>
                </c:pt>
                <c:pt idx="6">
                  <c:v>184.71731600000001</c:v>
                </c:pt>
                <c:pt idx="7">
                  <c:v>71.617537999999996</c:v>
                </c:pt>
                <c:pt idx="8">
                  <c:v>71.608322000000001</c:v>
                </c:pt>
                <c:pt idx="9">
                  <c:v>65.75309</c:v>
                </c:pt>
                <c:pt idx="10">
                  <c:v>188.808167</c:v>
                </c:pt>
                <c:pt idx="11">
                  <c:v>75.877373000000006</c:v>
                </c:pt>
                <c:pt idx="12">
                  <c:v>75.848701000000005</c:v>
                </c:pt>
                <c:pt idx="13">
                  <c:v>75.833343999999997</c:v>
                </c:pt>
                <c:pt idx="14">
                  <c:v>234.26760899999999</c:v>
                </c:pt>
                <c:pt idx="15">
                  <c:v>77.728767000000005</c:v>
                </c:pt>
                <c:pt idx="16">
                  <c:v>65.735680000000002</c:v>
                </c:pt>
                <c:pt idx="17">
                  <c:v>65.742851000000002</c:v>
                </c:pt>
                <c:pt idx="18">
                  <c:v>282.19592299999999</c:v>
                </c:pt>
                <c:pt idx="19">
                  <c:v>77.698051000000007</c:v>
                </c:pt>
                <c:pt idx="20">
                  <c:v>77.446144000000004</c:v>
                </c:pt>
                <c:pt idx="21">
                  <c:v>163.53689600000001</c:v>
                </c:pt>
                <c:pt idx="22">
                  <c:v>77.685760000000002</c:v>
                </c:pt>
                <c:pt idx="23">
                  <c:v>65.703934000000004</c:v>
                </c:pt>
                <c:pt idx="24">
                  <c:v>66.329597000000007</c:v>
                </c:pt>
                <c:pt idx="25">
                  <c:v>223.73577900000001</c:v>
                </c:pt>
                <c:pt idx="26">
                  <c:v>77.351935999999995</c:v>
                </c:pt>
                <c:pt idx="27">
                  <c:v>74.261505</c:v>
                </c:pt>
                <c:pt idx="28">
                  <c:v>74.251266000000001</c:v>
                </c:pt>
                <c:pt idx="29">
                  <c:v>177.09257500000001</c:v>
                </c:pt>
                <c:pt idx="30">
                  <c:v>74.265602000000001</c:v>
                </c:pt>
                <c:pt idx="31">
                  <c:v>65.726462999999995</c:v>
                </c:pt>
                <c:pt idx="32">
                  <c:v>163.50105300000001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73B-48C2-9302-01747DF8EC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117991759"/>
        <c:axId val="117992175"/>
      </c:lineChart>
      <c:catAx>
        <c:axId val="1179917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17992175"/>
        <c:crosses val="autoZero"/>
        <c:auto val="1"/>
        <c:lblAlgn val="ctr"/>
        <c:lblOffset val="100"/>
        <c:noMultiLvlLbl val="0"/>
      </c:catAx>
      <c:valAx>
        <c:axId val="11799217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17991759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metrics_test_image!$C$1</c:f>
              <c:strCache>
                <c:ptCount val="1"/>
                <c:pt idx="0">
                  <c:v>sobel-cpu</c:v>
                </c:pt>
              </c:strCache>
            </c:strRef>
          </c:tx>
          <c:spPr>
            <a:ln w="22225" cap="rnd" cmpd="sng" algn="ctr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metrics_test_image!$C$2:$C$34</c:f>
              <c:numCache>
                <c:formatCode>General</c:formatCode>
                <c:ptCount val="33"/>
                <c:pt idx="0">
                  <c:v>212</c:v>
                </c:pt>
                <c:pt idx="1">
                  <c:v>196</c:v>
                </c:pt>
                <c:pt idx="2">
                  <c:v>190</c:v>
                </c:pt>
                <c:pt idx="3">
                  <c:v>213</c:v>
                </c:pt>
                <c:pt idx="4">
                  <c:v>223</c:v>
                </c:pt>
                <c:pt idx="5">
                  <c:v>192</c:v>
                </c:pt>
                <c:pt idx="6">
                  <c:v>193</c:v>
                </c:pt>
                <c:pt idx="7">
                  <c:v>201</c:v>
                </c:pt>
                <c:pt idx="8">
                  <c:v>199</c:v>
                </c:pt>
                <c:pt idx="9">
                  <c:v>197</c:v>
                </c:pt>
                <c:pt idx="10">
                  <c:v>196</c:v>
                </c:pt>
                <c:pt idx="11">
                  <c:v>233</c:v>
                </c:pt>
                <c:pt idx="12">
                  <c:v>208</c:v>
                </c:pt>
                <c:pt idx="13">
                  <c:v>201</c:v>
                </c:pt>
                <c:pt idx="14">
                  <c:v>204</c:v>
                </c:pt>
                <c:pt idx="15">
                  <c:v>203</c:v>
                </c:pt>
                <c:pt idx="16">
                  <c:v>202</c:v>
                </c:pt>
                <c:pt idx="17">
                  <c:v>202</c:v>
                </c:pt>
                <c:pt idx="18">
                  <c:v>190</c:v>
                </c:pt>
                <c:pt idx="19">
                  <c:v>207</c:v>
                </c:pt>
                <c:pt idx="20">
                  <c:v>200</c:v>
                </c:pt>
                <c:pt idx="21">
                  <c:v>202</c:v>
                </c:pt>
                <c:pt idx="22">
                  <c:v>215</c:v>
                </c:pt>
                <c:pt idx="23">
                  <c:v>203</c:v>
                </c:pt>
                <c:pt idx="24">
                  <c:v>207</c:v>
                </c:pt>
                <c:pt idx="25">
                  <c:v>197</c:v>
                </c:pt>
                <c:pt idx="26">
                  <c:v>200</c:v>
                </c:pt>
                <c:pt idx="27">
                  <c:v>207</c:v>
                </c:pt>
                <c:pt idx="28">
                  <c:v>205</c:v>
                </c:pt>
                <c:pt idx="29">
                  <c:v>196</c:v>
                </c:pt>
                <c:pt idx="30">
                  <c:v>204</c:v>
                </c:pt>
                <c:pt idx="31">
                  <c:v>206</c:v>
                </c:pt>
                <c:pt idx="32">
                  <c:v>213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CFA-435B-B819-7514C381A6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247449343"/>
        <c:axId val="247448095"/>
      </c:lineChart>
      <c:catAx>
        <c:axId val="2474493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247448095"/>
        <c:crosses val="autoZero"/>
        <c:auto val="1"/>
        <c:lblAlgn val="ctr"/>
        <c:lblOffset val="100"/>
        <c:noMultiLvlLbl val="0"/>
      </c:catAx>
      <c:valAx>
        <c:axId val="24744809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247449343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metrics_test_image!$D$1</c:f>
              <c:strCache>
                <c:ptCount val="1"/>
                <c:pt idx="0">
                  <c:v>sobel-gpu</c:v>
                </c:pt>
              </c:strCache>
            </c:strRef>
          </c:tx>
          <c:spPr>
            <a:ln w="22225" cap="rnd" cmpd="sng" algn="ctr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metrics_test_image!$D$2:$D$34</c:f>
              <c:numCache>
                <c:formatCode>General</c:formatCode>
                <c:ptCount val="33"/>
                <c:pt idx="0">
                  <c:v>20.850688999999999</c:v>
                </c:pt>
                <c:pt idx="1">
                  <c:v>48.615425000000002</c:v>
                </c:pt>
                <c:pt idx="2">
                  <c:v>23.074815999999998</c:v>
                </c:pt>
                <c:pt idx="3">
                  <c:v>19.388415999999999</c:v>
                </c:pt>
                <c:pt idx="4">
                  <c:v>19.513344</c:v>
                </c:pt>
                <c:pt idx="5">
                  <c:v>50.397182000000001</c:v>
                </c:pt>
                <c:pt idx="6">
                  <c:v>21.238785</c:v>
                </c:pt>
                <c:pt idx="7">
                  <c:v>21.238785</c:v>
                </c:pt>
                <c:pt idx="8">
                  <c:v>19.521536000000001</c:v>
                </c:pt>
                <c:pt idx="9">
                  <c:v>50.437119000000003</c:v>
                </c:pt>
                <c:pt idx="10">
                  <c:v>22.488064000000001</c:v>
                </c:pt>
                <c:pt idx="11">
                  <c:v>22.481919999999999</c:v>
                </c:pt>
                <c:pt idx="12">
                  <c:v>22.49728</c:v>
                </c:pt>
                <c:pt idx="13">
                  <c:v>48.576511000000004</c:v>
                </c:pt>
                <c:pt idx="14">
                  <c:v>23.037952000000001</c:v>
                </c:pt>
                <c:pt idx="15">
                  <c:v>19.525632999999999</c:v>
                </c:pt>
                <c:pt idx="16">
                  <c:v>19.514368000000001</c:v>
                </c:pt>
                <c:pt idx="17">
                  <c:v>50.494464999999998</c:v>
                </c:pt>
                <c:pt idx="18">
                  <c:v>23.059456000000001</c:v>
                </c:pt>
                <c:pt idx="19">
                  <c:v>23.067647999999998</c:v>
                </c:pt>
                <c:pt idx="20">
                  <c:v>22.476768</c:v>
                </c:pt>
                <c:pt idx="21">
                  <c:v>23.055361000000001</c:v>
                </c:pt>
                <c:pt idx="22">
                  <c:v>19.501056999999999</c:v>
                </c:pt>
                <c:pt idx="23">
                  <c:v>19.674112000000001</c:v>
                </c:pt>
                <c:pt idx="24">
                  <c:v>49.530880000000003</c:v>
                </c:pt>
                <c:pt idx="25">
                  <c:v>23.055361000000001</c:v>
                </c:pt>
                <c:pt idx="26">
                  <c:v>22.013952</c:v>
                </c:pt>
                <c:pt idx="27">
                  <c:v>22.034431000000001</c:v>
                </c:pt>
                <c:pt idx="28">
                  <c:v>49.590271000000001</c:v>
                </c:pt>
                <c:pt idx="29">
                  <c:v>22.025214999999999</c:v>
                </c:pt>
                <c:pt idx="30">
                  <c:v>19.522559999999999</c:v>
                </c:pt>
                <c:pt idx="31">
                  <c:v>19.697664</c:v>
                </c:pt>
                <c:pt idx="32">
                  <c:v>23.097342999999999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6B1-400F-9E0F-DDD037E21F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249277391"/>
        <c:axId val="249283631"/>
      </c:lineChart>
      <c:catAx>
        <c:axId val="2492773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249283631"/>
        <c:crosses val="autoZero"/>
        <c:auto val="1"/>
        <c:lblAlgn val="ctr"/>
        <c:lblOffset val="100"/>
        <c:noMultiLvlLbl val="0"/>
      </c:catAx>
      <c:valAx>
        <c:axId val="249283631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249277391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3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4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5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6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7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8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CE585ACB-EC4A-835E-5844-F7F04D1E514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D6014BD0-714E-9092-8FD6-D35181A8DC9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61C7F-3CDA-4D44-B0F1-5F9AA903C6B8}" type="datetimeFigureOut">
              <a:rPr lang="hu-HU" smtClean="0"/>
              <a:t>2022. 05. 04.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193C7765-199D-FCFB-E7AE-02D52BF5724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hu-HU"/>
              <a:t>GEL5FF</a:t>
            </a:r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B88C5AA-BCD3-31DF-A3DF-29AA6A5BB8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1A78FD-C221-445A-A069-FBA0FAC3626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612835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E53C8F-1AA6-461B-AD61-7F285DCF3D6D}" type="datetimeFigureOut">
              <a:rPr lang="hu-HU" smtClean="0"/>
              <a:t>2022. 05. 04.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hu-HU"/>
              <a:t>GEL5FF</a:t>
            </a:r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8FFAC7-A402-4437-BF89-ED4DF07B05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5929155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0584A-A95F-41EC-A164-0F056D5A12EF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96940-3E5E-42A1-88D9-92FB0C6F222F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78827-92CA-44CB-9EC2-10ED21725C53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44792-66CE-4B85-8F97-3DB518FEA38A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B0B0-9D7F-48D2-82FF-DFB52AE16F1A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DBF1-C921-4EF2-AA8D-7BE3837BBD7A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035ED-D59C-4086-A3F3-5A71463B4870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7F471-D804-4824-8DCD-E701AC50F03F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8C069-9BD5-4A10-AECA-9A26F4ABBE80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A0C28-7187-41CB-BBB8-B208F26D55E5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825C8-8664-427D-A8CD-9DFBCB944B15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6AB86-1C88-4B4D-BF81-A8A175A21346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1E4A5-56C6-4816-A4F9-AF05F7FFA9D1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0E729-4554-4AF7-9313-7EC6F0017F5D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1643C-8EF7-4252-A011-98030B879705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5612B-47A6-46CE-93C9-07E992085AB4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F8810-FA9B-43C0-B6DA-9916D43990DC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590D560-3718-48A3-B689-269A16CBEB4B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vandeve/lodepng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73AF9E0-AE0C-5B1B-6CCA-9486C1EB0F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Szücs Klaudia 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204985AC-2C30-EFF2-1016-12582E6EA8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10935445" cy="1763120"/>
          </a:xfrm>
        </p:spPr>
        <p:txBody>
          <a:bodyPr>
            <a:normAutofit/>
          </a:bodyPr>
          <a:lstStyle/>
          <a:p>
            <a:r>
              <a:rPr lang="hu-HU" dirty="0"/>
              <a:t>Adatpárhuzamos programozás FÉLÉVES FELADAT</a:t>
            </a:r>
          </a:p>
          <a:p>
            <a:endParaRPr lang="hu-HU" dirty="0">
              <a:solidFill>
                <a:schemeClr val="tx1">
                  <a:lumMod val="75000"/>
                </a:schemeClr>
              </a:solidFill>
            </a:endParaRPr>
          </a:p>
          <a:p>
            <a:endParaRPr lang="hu-HU" dirty="0">
              <a:solidFill>
                <a:schemeClr val="tx1">
                  <a:lumMod val="7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75000"/>
                  </a:schemeClr>
                </a:solidFill>
              </a:rPr>
              <a:t>																			</a:t>
            </a:r>
            <a:r>
              <a:rPr lang="hu-HU" sz="2400" dirty="0">
                <a:solidFill>
                  <a:schemeClr val="tx1">
                    <a:lumMod val="75000"/>
                  </a:schemeClr>
                </a:solidFill>
              </a:rPr>
              <a:t>GEL5FF</a:t>
            </a:r>
          </a:p>
          <a:p>
            <a:endParaRPr lang="hu-HU" dirty="0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0B1697B-2F87-E5D9-4FB6-8543BC239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3534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41FB3B6-C8F3-869C-F973-A9714CBA5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Sobel</a:t>
            </a:r>
            <a:r>
              <a:rPr lang="hu-HU" dirty="0"/>
              <a:t> éldetektáló futási idő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7EE01D8-0999-17A7-61AE-185B7C83CB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CPU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FA1A6A12-119B-D507-6DA5-4626F92BAD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hu-HU" dirty="0">
                <a:solidFill>
                  <a:srgbClr val="FFC000"/>
                </a:solidFill>
              </a:rPr>
              <a:t>GPU</a:t>
            </a:r>
          </a:p>
        </p:txBody>
      </p:sp>
      <p:sp>
        <p:nvSpPr>
          <p:cNvPr id="9" name="Élőláb helye 8">
            <a:extLst>
              <a:ext uri="{FF2B5EF4-FFF2-40B4-BE49-F238E27FC236}">
                <a16:creationId xmlns:a16="http://schemas.microsoft.com/office/drawing/2014/main" id="{B2EB45F7-DE55-85A4-4EE1-DE4617B37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10" name="Dia számának helye 9">
            <a:extLst>
              <a:ext uri="{FF2B5EF4-FFF2-40B4-BE49-F238E27FC236}">
                <a16:creationId xmlns:a16="http://schemas.microsoft.com/office/drawing/2014/main" id="{92827C87-5542-CAF3-A6A2-47FB45923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  <p:graphicFrame>
        <p:nvGraphicFramePr>
          <p:cNvPr id="13" name="Tartalom helye 12">
            <a:extLst>
              <a:ext uri="{FF2B5EF4-FFF2-40B4-BE49-F238E27FC236}">
                <a16:creationId xmlns:a16="http://schemas.microsoft.com/office/drawing/2014/main" id="{39C265A4-27EF-9CA3-4A23-D63CB082F7B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353474006"/>
              </p:ext>
            </p:extLst>
          </p:nvPr>
        </p:nvGraphicFramePr>
        <p:xfrm>
          <a:off x="1103313" y="2514600"/>
          <a:ext cx="4395787" cy="37417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" name="Tartalom helye 13">
            <a:extLst>
              <a:ext uri="{FF2B5EF4-FFF2-40B4-BE49-F238E27FC236}">
                <a16:creationId xmlns:a16="http://schemas.microsoft.com/office/drawing/2014/main" id="{8C6F5821-2456-6CFD-ED6B-894902A76C03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34403676"/>
              </p:ext>
            </p:extLst>
          </p:nvPr>
        </p:nvGraphicFramePr>
        <p:xfrm>
          <a:off x="5654675" y="2514600"/>
          <a:ext cx="4395788" cy="37417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026028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86B12D3-AAFD-7AFF-C5D9-71B575D1F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Futási idő átlagok:</a:t>
            </a:r>
          </a:p>
        </p:txBody>
      </p:sp>
      <p:graphicFrame>
        <p:nvGraphicFramePr>
          <p:cNvPr id="4" name="Táblázat 4">
            <a:extLst>
              <a:ext uri="{FF2B5EF4-FFF2-40B4-BE49-F238E27FC236}">
                <a16:creationId xmlns:a16="http://schemas.microsoft.com/office/drawing/2014/main" id="{9C3015C0-2777-79AE-2A84-5E2A43C92A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5727248"/>
              </p:ext>
            </p:extLst>
          </p:nvPr>
        </p:nvGraphicFramePr>
        <p:xfrm>
          <a:off x="1103313" y="2052638"/>
          <a:ext cx="8947148" cy="3055389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2236787">
                  <a:extLst>
                    <a:ext uri="{9D8B030D-6E8A-4147-A177-3AD203B41FA5}">
                      <a16:colId xmlns:a16="http://schemas.microsoft.com/office/drawing/2014/main" val="815552816"/>
                    </a:ext>
                  </a:extLst>
                </a:gridCol>
                <a:gridCol w="2236787">
                  <a:extLst>
                    <a:ext uri="{9D8B030D-6E8A-4147-A177-3AD203B41FA5}">
                      <a16:colId xmlns:a16="http://schemas.microsoft.com/office/drawing/2014/main" val="3630785484"/>
                    </a:ext>
                  </a:extLst>
                </a:gridCol>
                <a:gridCol w="2236787">
                  <a:extLst>
                    <a:ext uri="{9D8B030D-6E8A-4147-A177-3AD203B41FA5}">
                      <a16:colId xmlns:a16="http://schemas.microsoft.com/office/drawing/2014/main" val="1431811357"/>
                    </a:ext>
                  </a:extLst>
                </a:gridCol>
                <a:gridCol w="2236787">
                  <a:extLst>
                    <a:ext uri="{9D8B030D-6E8A-4147-A177-3AD203B41FA5}">
                      <a16:colId xmlns:a16="http://schemas.microsoft.com/office/drawing/2014/main" val="3129383296"/>
                    </a:ext>
                  </a:extLst>
                </a:gridCol>
              </a:tblGrid>
              <a:tr h="1232365">
                <a:tc>
                  <a:txBody>
                    <a:bodyPr/>
                    <a:lstStyle/>
                    <a:p>
                      <a:r>
                        <a:rPr lang="hu-HU" dirty="0"/>
                        <a:t>Gauss CPU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Gauss GPU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dirty="0" err="1"/>
                        <a:t>Sobel</a:t>
                      </a:r>
                      <a:r>
                        <a:rPr lang="hu-HU" dirty="0"/>
                        <a:t> CPU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 dirty="0" err="1"/>
                        <a:t>Sobel</a:t>
                      </a:r>
                      <a:r>
                        <a:rPr lang="hu-HU" dirty="0"/>
                        <a:t> GPU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8776185"/>
                  </a:ext>
                </a:extLst>
              </a:tr>
              <a:tr h="911512">
                <a:tc>
                  <a:txBody>
                    <a:bodyPr/>
                    <a:lstStyle/>
                    <a:p>
                      <a:r>
                        <a:rPr lang="hu-HU" dirty="0"/>
                        <a:t>1028.45 </a:t>
                      </a:r>
                      <a:r>
                        <a:rPr lang="hu-HU" dirty="0" err="1"/>
                        <a:t>ms</a:t>
                      </a:r>
                      <a:endParaRPr lang="hu-H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109.43 </a:t>
                      </a:r>
                      <a:r>
                        <a:rPr lang="hu-HU" dirty="0" err="1"/>
                        <a:t>ms</a:t>
                      </a:r>
                      <a:endParaRPr lang="hu-H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203.55 </a:t>
                      </a:r>
                      <a:r>
                        <a:rPr lang="hu-HU" dirty="0" err="1"/>
                        <a:t>ms</a:t>
                      </a:r>
                      <a:endParaRPr lang="hu-H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27.40 </a:t>
                      </a:r>
                      <a:r>
                        <a:rPr lang="hu-HU" dirty="0" err="1"/>
                        <a:t>ms</a:t>
                      </a:r>
                      <a:endParaRPr lang="hu-H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6414419"/>
                  </a:ext>
                </a:extLst>
              </a:tr>
              <a:tr h="911512">
                <a:tc gridSpan="2">
                  <a:txBody>
                    <a:bodyPr/>
                    <a:lstStyle/>
                    <a:p>
                      <a:pPr algn="ctr"/>
                      <a:r>
                        <a:rPr lang="hu-HU" b="1" dirty="0">
                          <a:solidFill>
                            <a:srgbClr val="C00000"/>
                          </a:solidFill>
                        </a:rPr>
                        <a:t>9.4 x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hu-HU" b="1" dirty="0">
                          <a:solidFill>
                            <a:srgbClr val="C00000"/>
                          </a:solidFill>
                        </a:rPr>
                        <a:t>7.5 x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6037401"/>
                  </a:ext>
                </a:extLst>
              </a:tr>
            </a:tbl>
          </a:graphicData>
        </a:graphic>
      </p:graphicFrame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EFFC407-12F1-44F7-4B78-71421AB7D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47CF9A1-B298-BA1B-6451-231A948F6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687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192EABE-A772-06E0-A854-540B457A1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Bemeneti kép</a:t>
            </a:r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4225832F-BCBD-B477-D7EC-4D5E115896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7322" y="2052638"/>
            <a:ext cx="7459132" cy="4195762"/>
          </a:xfrm>
        </p:spPr>
      </p:pic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80F1FFF-42D8-F4CB-816E-155E8476E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66B5E906-5882-D2DF-C2B3-E04A00AE6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5122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4C0FD7D-A8BE-ED55-53D3-701D4F05C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Műveletek eredményei </a:t>
            </a:r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A7DC3F16-562F-5CAF-FFC5-609DB3FB0C3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03313" y="2922141"/>
            <a:ext cx="4395787" cy="2472630"/>
          </a:xfrm>
        </p:spPr>
      </p:pic>
      <p:pic>
        <p:nvPicPr>
          <p:cNvPr id="10" name="Tartalom helye 9">
            <a:extLst>
              <a:ext uri="{FF2B5EF4-FFF2-40B4-BE49-F238E27FC236}">
                <a16:creationId xmlns:a16="http://schemas.microsoft.com/office/drawing/2014/main" id="{2D0CA364-F8C5-9C3B-EC94-40CB76D113C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654675" y="2919760"/>
            <a:ext cx="4395788" cy="2472630"/>
          </a:xfrm>
        </p:spPr>
      </p:pic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CB0278C-CE3D-947D-05AF-E2D7B5137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07D8905-1348-6B05-5B2D-6BCABFEC2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2461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8BFEC5-F275-E382-3A91-80FE1E1F8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Hardver adatok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ECEFD51-9547-EFD6-66E4-0D84C4CAC0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Processzor: </a:t>
            </a:r>
          </a:p>
          <a:p>
            <a:pPr lvl="2"/>
            <a:r>
              <a:rPr lang="pt-BR" sz="1800" dirty="0"/>
              <a:t>Intel(R) Core(TM) i7-8750H CPU @ 2.20GHz   2.20 GHz</a:t>
            </a:r>
            <a:endParaRPr lang="hu-HU" sz="1800" dirty="0"/>
          </a:p>
          <a:p>
            <a:r>
              <a:rPr lang="hu-HU" dirty="0"/>
              <a:t>Videó kártya: </a:t>
            </a:r>
          </a:p>
          <a:p>
            <a:pPr lvl="2"/>
            <a:r>
              <a:rPr lang="pt-BR" sz="1800" b="0" i="0" dirty="0">
                <a:effectLst/>
              </a:rPr>
              <a:t>Nvidia GT 1050 Ti 4GB</a:t>
            </a:r>
            <a:endParaRPr lang="hu-HU" sz="1800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0E35239-E1C3-AD74-09D6-BAAB8EDAD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E448BFC1-E3B2-8569-C603-EBA6A1782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053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9A81C50-68FE-8366-7264-528DC9BAB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Téma rövid ismertetése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1382C03-4BAD-126A-1351-58F609BA10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képfeldolgozás</a:t>
            </a:r>
          </a:p>
          <a:p>
            <a:r>
              <a:rPr lang="hu-HU" dirty="0"/>
              <a:t>képek elmosása </a:t>
            </a:r>
          </a:p>
          <a:p>
            <a:r>
              <a:rPr lang="hu-HU" dirty="0"/>
              <a:t>képen lévő objektumok éleinek a detektálása</a:t>
            </a:r>
          </a:p>
          <a:p>
            <a:r>
              <a:rPr lang="hu-HU" dirty="0"/>
              <a:t>algoritmusok:</a:t>
            </a:r>
          </a:p>
          <a:p>
            <a:pPr lvl="3"/>
            <a:r>
              <a:rPr lang="hu-HU" sz="1600" dirty="0"/>
              <a:t>Gauss szűrő</a:t>
            </a:r>
          </a:p>
          <a:p>
            <a:pPr lvl="3"/>
            <a:r>
              <a:rPr lang="hu-HU" sz="1600" dirty="0" err="1"/>
              <a:t>Sobel</a:t>
            </a:r>
            <a:r>
              <a:rPr lang="hu-HU" sz="1600" dirty="0"/>
              <a:t> éldetektálás</a:t>
            </a:r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3C628A79-6B6B-7990-6759-AC1471334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80C44362-FD92-0AF8-7F51-5F50F7678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431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4DBE480-D3E5-0270-62E9-E17188365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Implementálás részletei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5942D7F-B474-5DBE-0F9F-DBD9908A8F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külső könyvtár (</a:t>
            </a:r>
            <a:r>
              <a:rPr lang="hu-HU" dirty="0" err="1"/>
              <a:t>LodePNG</a:t>
            </a:r>
            <a:r>
              <a:rPr lang="hu-HU" dirty="0"/>
              <a:t>) 	         								    								</a:t>
            </a:r>
            <a:r>
              <a:rPr lang="hu-HU" sz="1800" dirty="0">
                <a:hlinkClick r:id="rId2"/>
              </a:rPr>
              <a:t>https://github.com/lvandeve/lodepng</a:t>
            </a:r>
            <a:endParaRPr lang="hu-HU" sz="1800" dirty="0"/>
          </a:p>
          <a:p>
            <a:r>
              <a:rPr lang="hu-HU" dirty="0" err="1"/>
              <a:t>png</a:t>
            </a:r>
            <a:r>
              <a:rPr lang="hu-HU" dirty="0"/>
              <a:t> beolvasás, illetve mentés </a:t>
            </a:r>
          </a:p>
          <a:p>
            <a:r>
              <a:rPr lang="hu-HU" dirty="0"/>
              <a:t>Gauss szűrőnél a 5x5 méretű kernelt használtam</a:t>
            </a:r>
          </a:p>
          <a:p>
            <a:r>
              <a:rPr lang="hu-HU" dirty="0"/>
              <a:t>Kiértékelés: </a:t>
            </a:r>
          </a:p>
          <a:p>
            <a:pPr lvl="3"/>
            <a:r>
              <a:rPr lang="hu-HU" sz="1600" dirty="0" err="1"/>
              <a:t>For</a:t>
            </a:r>
            <a:r>
              <a:rPr lang="hu-HU" sz="1600" dirty="0"/>
              <a:t> ciklus 100 alkalommal </a:t>
            </a:r>
          </a:p>
          <a:p>
            <a:pPr lvl="3"/>
            <a:r>
              <a:rPr lang="hu-HU" sz="1600" dirty="0"/>
              <a:t>Fájlba íratás</a:t>
            </a:r>
          </a:p>
        </p:txBody>
      </p:sp>
      <p:sp>
        <p:nvSpPr>
          <p:cNvPr id="8" name="Nyíl: jobbra mutató 7">
            <a:extLst>
              <a:ext uri="{FF2B5EF4-FFF2-40B4-BE49-F238E27FC236}">
                <a16:creationId xmlns:a16="http://schemas.microsoft.com/office/drawing/2014/main" id="{7BF9B703-A9CC-4B1F-0458-09F3DDC80EF6}"/>
              </a:ext>
            </a:extLst>
          </p:cNvPr>
          <p:cNvSpPr/>
          <p:nvPr/>
        </p:nvSpPr>
        <p:spPr>
          <a:xfrm>
            <a:off x="3075429" y="2438400"/>
            <a:ext cx="672353" cy="340659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9" name="Élőláb helye 8">
            <a:extLst>
              <a:ext uri="{FF2B5EF4-FFF2-40B4-BE49-F238E27FC236}">
                <a16:creationId xmlns:a16="http://schemas.microsoft.com/office/drawing/2014/main" id="{68114D93-0CDF-CF53-ECDC-AF5A8DCD7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10" name="Dia számának helye 9">
            <a:extLst>
              <a:ext uri="{FF2B5EF4-FFF2-40B4-BE49-F238E27FC236}">
                <a16:creationId xmlns:a16="http://schemas.microsoft.com/office/drawing/2014/main" id="{6FBAA07E-C99A-006B-9236-E1DA9E70A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822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146BD3D-F885-03CA-ACEB-F22BFE1F9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25824"/>
            <a:ext cx="9404723" cy="1400530"/>
          </a:xfrm>
        </p:spPr>
        <p:txBody>
          <a:bodyPr/>
          <a:lstStyle/>
          <a:p>
            <a:r>
              <a:rPr lang="hu-HU" dirty="0"/>
              <a:t>Gauss szűrő futási idő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EEFF8EB1-FCF6-D96A-71BE-67E24ED217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CPU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A7A11D50-0A8A-66E7-81AB-5775217CE1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hu-HU" dirty="0">
                <a:solidFill>
                  <a:srgbClr val="FFC000"/>
                </a:solidFill>
              </a:rPr>
              <a:t>GPU</a:t>
            </a:r>
          </a:p>
        </p:txBody>
      </p:sp>
      <p:graphicFrame>
        <p:nvGraphicFramePr>
          <p:cNvPr id="7" name="Tartalom helye 6">
            <a:extLst>
              <a:ext uri="{FF2B5EF4-FFF2-40B4-BE49-F238E27FC236}">
                <a16:creationId xmlns:a16="http://schemas.microsoft.com/office/drawing/2014/main" id="{598C5B0E-78E2-29A0-D8F8-DEEAAD69C1C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200851986"/>
              </p:ext>
            </p:extLst>
          </p:nvPr>
        </p:nvGraphicFramePr>
        <p:xfrm>
          <a:off x="1103313" y="2514600"/>
          <a:ext cx="4395787" cy="37417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Tartalom helye 7">
            <a:extLst>
              <a:ext uri="{FF2B5EF4-FFF2-40B4-BE49-F238E27FC236}">
                <a16:creationId xmlns:a16="http://schemas.microsoft.com/office/drawing/2014/main" id="{61C8F193-0BD1-55A6-14A7-79A18FF9F2FF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682418074"/>
              </p:ext>
            </p:extLst>
          </p:nvPr>
        </p:nvGraphicFramePr>
        <p:xfrm>
          <a:off x="5654675" y="2514600"/>
          <a:ext cx="4395788" cy="37417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Élőláb helye 8">
            <a:extLst>
              <a:ext uri="{FF2B5EF4-FFF2-40B4-BE49-F238E27FC236}">
                <a16:creationId xmlns:a16="http://schemas.microsoft.com/office/drawing/2014/main" id="{11AAAAA5-D87A-D52A-BEB1-E781ADA66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10" name="Dia számának helye 9">
            <a:extLst>
              <a:ext uri="{FF2B5EF4-FFF2-40B4-BE49-F238E27FC236}">
                <a16:creationId xmlns:a16="http://schemas.microsoft.com/office/drawing/2014/main" id="{5241C11F-5D31-FA72-CC21-53E22AA9A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664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41FB3B6-C8F3-869C-F973-A9714CBA5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Sobel</a:t>
            </a:r>
            <a:r>
              <a:rPr lang="hu-HU" dirty="0"/>
              <a:t> éldetektáló futási idő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7EE01D8-0999-17A7-61AE-185B7C83CB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CPU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FA1A6A12-119B-D507-6DA5-4626F92BAD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hu-HU" dirty="0">
                <a:solidFill>
                  <a:srgbClr val="FFC000"/>
                </a:solidFill>
              </a:rPr>
              <a:t>GPU</a:t>
            </a:r>
          </a:p>
        </p:txBody>
      </p:sp>
      <p:graphicFrame>
        <p:nvGraphicFramePr>
          <p:cNvPr id="7" name="Tartalom helye 6">
            <a:extLst>
              <a:ext uri="{FF2B5EF4-FFF2-40B4-BE49-F238E27FC236}">
                <a16:creationId xmlns:a16="http://schemas.microsoft.com/office/drawing/2014/main" id="{E4173CFC-6486-89B0-DA7C-0E1B92B7C8F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071950379"/>
              </p:ext>
            </p:extLst>
          </p:nvPr>
        </p:nvGraphicFramePr>
        <p:xfrm>
          <a:off x="1103313" y="2514600"/>
          <a:ext cx="4395787" cy="37417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Tartalom helye 7">
            <a:extLst>
              <a:ext uri="{FF2B5EF4-FFF2-40B4-BE49-F238E27FC236}">
                <a16:creationId xmlns:a16="http://schemas.microsoft.com/office/drawing/2014/main" id="{CC9EAAB2-1F84-F905-E074-81C2580A63D2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694430341"/>
              </p:ext>
            </p:extLst>
          </p:nvPr>
        </p:nvGraphicFramePr>
        <p:xfrm>
          <a:off x="5654675" y="2514600"/>
          <a:ext cx="4395788" cy="37417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Élőláb helye 8">
            <a:extLst>
              <a:ext uri="{FF2B5EF4-FFF2-40B4-BE49-F238E27FC236}">
                <a16:creationId xmlns:a16="http://schemas.microsoft.com/office/drawing/2014/main" id="{B2EB45F7-DE55-85A4-4EE1-DE4617B37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10" name="Dia számának helye 9">
            <a:extLst>
              <a:ext uri="{FF2B5EF4-FFF2-40B4-BE49-F238E27FC236}">
                <a16:creationId xmlns:a16="http://schemas.microsoft.com/office/drawing/2014/main" id="{92827C87-5542-CAF3-A6A2-47FB45923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692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86B12D3-AAFD-7AFF-C5D9-71B575D1F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Futási idő átlagok:</a:t>
            </a:r>
          </a:p>
        </p:txBody>
      </p:sp>
      <p:graphicFrame>
        <p:nvGraphicFramePr>
          <p:cNvPr id="4" name="Táblázat 4">
            <a:extLst>
              <a:ext uri="{FF2B5EF4-FFF2-40B4-BE49-F238E27FC236}">
                <a16:creationId xmlns:a16="http://schemas.microsoft.com/office/drawing/2014/main" id="{9C3015C0-2777-79AE-2A84-5E2A43C92A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6557155"/>
              </p:ext>
            </p:extLst>
          </p:nvPr>
        </p:nvGraphicFramePr>
        <p:xfrm>
          <a:off x="1103313" y="2052638"/>
          <a:ext cx="8947148" cy="3055389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2236787">
                  <a:extLst>
                    <a:ext uri="{9D8B030D-6E8A-4147-A177-3AD203B41FA5}">
                      <a16:colId xmlns:a16="http://schemas.microsoft.com/office/drawing/2014/main" val="815552816"/>
                    </a:ext>
                  </a:extLst>
                </a:gridCol>
                <a:gridCol w="2236787">
                  <a:extLst>
                    <a:ext uri="{9D8B030D-6E8A-4147-A177-3AD203B41FA5}">
                      <a16:colId xmlns:a16="http://schemas.microsoft.com/office/drawing/2014/main" val="3630785484"/>
                    </a:ext>
                  </a:extLst>
                </a:gridCol>
                <a:gridCol w="2236787">
                  <a:extLst>
                    <a:ext uri="{9D8B030D-6E8A-4147-A177-3AD203B41FA5}">
                      <a16:colId xmlns:a16="http://schemas.microsoft.com/office/drawing/2014/main" val="1431811357"/>
                    </a:ext>
                  </a:extLst>
                </a:gridCol>
                <a:gridCol w="2236787">
                  <a:extLst>
                    <a:ext uri="{9D8B030D-6E8A-4147-A177-3AD203B41FA5}">
                      <a16:colId xmlns:a16="http://schemas.microsoft.com/office/drawing/2014/main" val="3129383296"/>
                    </a:ext>
                  </a:extLst>
                </a:gridCol>
              </a:tblGrid>
              <a:tr h="1232365">
                <a:tc>
                  <a:txBody>
                    <a:bodyPr/>
                    <a:lstStyle/>
                    <a:p>
                      <a:r>
                        <a:rPr lang="hu-HU" dirty="0"/>
                        <a:t>Gauss CPU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Gauss GPU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dirty="0" err="1"/>
                        <a:t>Sobel</a:t>
                      </a:r>
                      <a:r>
                        <a:rPr lang="hu-HU" dirty="0"/>
                        <a:t> CPU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 dirty="0" err="1"/>
                        <a:t>Sobel</a:t>
                      </a:r>
                      <a:r>
                        <a:rPr lang="hu-HU" dirty="0"/>
                        <a:t> GPU</a:t>
                      </a: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8776185"/>
                  </a:ext>
                </a:extLst>
              </a:tr>
              <a:tr h="911512">
                <a:tc>
                  <a:txBody>
                    <a:bodyPr/>
                    <a:lstStyle/>
                    <a:p>
                      <a:r>
                        <a:rPr lang="hu-HU" dirty="0"/>
                        <a:t>47.36 </a:t>
                      </a:r>
                      <a:r>
                        <a:rPr lang="hu-HU" dirty="0" err="1"/>
                        <a:t>ms</a:t>
                      </a:r>
                      <a:endParaRPr lang="hu-H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21.39 </a:t>
                      </a:r>
                      <a:r>
                        <a:rPr lang="hu-HU" dirty="0" err="1"/>
                        <a:t>ms</a:t>
                      </a:r>
                      <a:endParaRPr lang="hu-H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8.36 </a:t>
                      </a:r>
                      <a:r>
                        <a:rPr lang="hu-HU" dirty="0" err="1"/>
                        <a:t>ms</a:t>
                      </a:r>
                      <a:endParaRPr lang="hu-H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6.45 </a:t>
                      </a:r>
                      <a:r>
                        <a:rPr lang="hu-HU" dirty="0" err="1"/>
                        <a:t>ms</a:t>
                      </a:r>
                      <a:endParaRPr lang="hu-H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6414419"/>
                  </a:ext>
                </a:extLst>
              </a:tr>
              <a:tr h="911512">
                <a:tc gridSpan="2">
                  <a:txBody>
                    <a:bodyPr/>
                    <a:lstStyle/>
                    <a:p>
                      <a:pPr algn="ctr"/>
                      <a:r>
                        <a:rPr lang="hu-HU" b="1" dirty="0">
                          <a:solidFill>
                            <a:srgbClr val="C00000"/>
                          </a:solidFill>
                        </a:rPr>
                        <a:t>2.21 x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hu-HU" b="1" dirty="0">
                          <a:solidFill>
                            <a:srgbClr val="C00000"/>
                          </a:solidFill>
                        </a:rPr>
                        <a:t>1.29 x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6037401"/>
                  </a:ext>
                </a:extLst>
              </a:tr>
            </a:tbl>
          </a:graphicData>
        </a:graphic>
      </p:graphicFrame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EFFC407-12F1-44F7-4B78-71421AB7D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47CF9A1-B298-BA1B-6451-231A948F6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964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AF0B529-C96B-AC00-3A19-F48D62148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Bemeneti kép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D9A38018-8FFE-2A07-6527-648F377090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7497" y="2227268"/>
            <a:ext cx="5778781" cy="3846501"/>
          </a:xfrm>
        </p:spPr>
      </p:pic>
      <p:sp>
        <p:nvSpPr>
          <p:cNvPr id="6" name="Élőláb helye 5">
            <a:extLst>
              <a:ext uri="{FF2B5EF4-FFF2-40B4-BE49-F238E27FC236}">
                <a16:creationId xmlns:a16="http://schemas.microsoft.com/office/drawing/2014/main" id="{0BB47A57-26C5-F61B-A633-81137922D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GEL5FF</a:t>
            </a:r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C8B0D7C7-25CA-1318-AB5A-3AAA914BC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680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7B8D693-A70D-0203-201D-FF00B3965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190500"/>
            <a:ext cx="9404723" cy="1662748"/>
          </a:xfrm>
        </p:spPr>
        <p:txBody>
          <a:bodyPr/>
          <a:lstStyle/>
          <a:p>
            <a:r>
              <a:rPr lang="hu-HU" dirty="0"/>
              <a:t>Műveletek eredményei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AA66589B-4571-7943-EE66-7B3F36FC78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Gauss GPU</a:t>
            </a:r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8370F392-FAA2-D670-562F-081B7FD1A0A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103313" y="2922496"/>
            <a:ext cx="4395787" cy="2925945"/>
          </a:xfrm>
        </p:spPr>
      </p:pic>
      <p:sp>
        <p:nvSpPr>
          <p:cNvPr id="5" name="Szöveg helye 4">
            <a:extLst>
              <a:ext uri="{FF2B5EF4-FFF2-40B4-BE49-F238E27FC236}">
                <a16:creationId xmlns:a16="http://schemas.microsoft.com/office/drawing/2014/main" id="{C86715B7-CA23-E89F-B3DE-B66E1C343D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hu-HU" dirty="0" err="1"/>
              <a:t>Sobel</a:t>
            </a:r>
            <a:r>
              <a:rPr lang="hu-HU" dirty="0"/>
              <a:t> GPU</a:t>
            </a:r>
          </a:p>
        </p:txBody>
      </p:sp>
      <p:pic>
        <p:nvPicPr>
          <p:cNvPr id="10" name="Tartalom helye 9">
            <a:extLst>
              <a:ext uri="{FF2B5EF4-FFF2-40B4-BE49-F238E27FC236}">
                <a16:creationId xmlns:a16="http://schemas.microsoft.com/office/drawing/2014/main" id="{20F3D6ED-4E26-D109-9B9C-F38D5933264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654675" y="2922496"/>
            <a:ext cx="4395788" cy="2925946"/>
          </a:xfrm>
        </p:spPr>
      </p:pic>
      <p:sp>
        <p:nvSpPr>
          <p:cNvPr id="11" name="Élőláb helye 10">
            <a:extLst>
              <a:ext uri="{FF2B5EF4-FFF2-40B4-BE49-F238E27FC236}">
                <a16:creationId xmlns:a16="http://schemas.microsoft.com/office/drawing/2014/main" id="{2DBCD527-EF48-1C66-56D3-743D8C79A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12" name="Dia számának helye 11">
            <a:extLst>
              <a:ext uri="{FF2B5EF4-FFF2-40B4-BE49-F238E27FC236}">
                <a16:creationId xmlns:a16="http://schemas.microsoft.com/office/drawing/2014/main" id="{95C783AA-3FE7-EDD1-3E77-BBA974A76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38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146BD3D-F885-03CA-ACEB-F22BFE1F9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25824"/>
            <a:ext cx="9404723" cy="1400530"/>
          </a:xfrm>
        </p:spPr>
        <p:txBody>
          <a:bodyPr/>
          <a:lstStyle/>
          <a:p>
            <a:r>
              <a:rPr lang="hu-HU" dirty="0"/>
              <a:t>Gauss szűrő futási idő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EEFF8EB1-FCF6-D96A-71BE-67E24ED217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CPU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A7A11D50-0A8A-66E7-81AB-5775217CE1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hu-HU" dirty="0">
                <a:solidFill>
                  <a:srgbClr val="FFC000"/>
                </a:solidFill>
              </a:rPr>
              <a:t>GPU</a:t>
            </a:r>
          </a:p>
        </p:txBody>
      </p:sp>
      <p:sp>
        <p:nvSpPr>
          <p:cNvPr id="9" name="Élőláb helye 8">
            <a:extLst>
              <a:ext uri="{FF2B5EF4-FFF2-40B4-BE49-F238E27FC236}">
                <a16:creationId xmlns:a16="http://schemas.microsoft.com/office/drawing/2014/main" id="{11AAAAA5-D87A-D52A-BEB1-E781ADA66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GEL5FF</a:t>
            </a:r>
            <a:endParaRPr lang="en-US" dirty="0"/>
          </a:p>
        </p:txBody>
      </p:sp>
      <p:sp>
        <p:nvSpPr>
          <p:cNvPr id="10" name="Dia számának helye 9">
            <a:extLst>
              <a:ext uri="{FF2B5EF4-FFF2-40B4-BE49-F238E27FC236}">
                <a16:creationId xmlns:a16="http://schemas.microsoft.com/office/drawing/2014/main" id="{5241C11F-5D31-FA72-CC21-53E22AA9A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  <p:graphicFrame>
        <p:nvGraphicFramePr>
          <p:cNvPr id="14" name="Tartalom helye 13">
            <a:extLst>
              <a:ext uri="{FF2B5EF4-FFF2-40B4-BE49-F238E27FC236}">
                <a16:creationId xmlns:a16="http://schemas.microsoft.com/office/drawing/2014/main" id="{8611924A-CB4B-C8DF-F495-DEA98570670E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945167369"/>
              </p:ext>
            </p:extLst>
          </p:nvPr>
        </p:nvGraphicFramePr>
        <p:xfrm>
          <a:off x="1103313" y="2514600"/>
          <a:ext cx="4395787" cy="37417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5" name="Tartalom helye 14">
            <a:extLst>
              <a:ext uri="{FF2B5EF4-FFF2-40B4-BE49-F238E27FC236}">
                <a16:creationId xmlns:a16="http://schemas.microsoft.com/office/drawing/2014/main" id="{0562C637-845E-FBE2-8E3C-744A2728859D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408949028"/>
              </p:ext>
            </p:extLst>
          </p:nvPr>
        </p:nvGraphicFramePr>
        <p:xfrm>
          <a:off x="5654675" y="2514600"/>
          <a:ext cx="4395788" cy="37417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5173884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2966</TotalTime>
  <Words>236</Words>
  <Application>Microsoft Office PowerPoint</Application>
  <PresentationFormat>Szélesvásznú</PresentationFormat>
  <Paragraphs>91</Paragraphs>
  <Slides>14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Gothic</vt:lpstr>
      <vt:lpstr>Wingdings 3</vt:lpstr>
      <vt:lpstr>Ion</vt:lpstr>
      <vt:lpstr>Szücs Klaudia </vt:lpstr>
      <vt:lpstr>Téma rövid ismertetése</vt:lpstr>
      <vt:lpstr>Implementálás részletei</vt:lpstr>
      <vt:lpstr>Gauss szűrő futási idő</vt:lpstr>
      <vt:lpstr>Sobel éldetektáló futási idő</vt:lpstr>
      <vt:lpstr>Futási idő átlagok:</vt:lpstr>
      <vt:lpstr>Bemeneti kép</vt:lpstr>
      <vt:lpstr>Műveletek eredményei</vt:lpstr>
      <vt:lpstr>Gauss szűrő futási idő</vt:lpstr>
      <vt:lpstr>Sobel éldetektáló futási idő</vt:lpstr>
      <vt:lpstr>Futási idő átlagok:</vt:lpstr>
      <vt:lpstr>Bemeneti kép</vt:lpstr>
      <vt:lpstr>Műveletek eredményei </vt:lpstr>
      <vt:lpstr>Hardver adatok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Szücs Klaudia</dc:title>
  <dc:creator>Szücs Klaudia</dc:creator>
  <cp:lastModifiedBy>Szücs Klaudia</cp:lastModifiedBy>
  <cp:revision>19</cp:revision>
  <dcterms:created xsi:type="dcterms:W3CDTF">2022-05-02T19:15:05Z</dcterms:created>
  <dcterms:modified xsi:type="dcterms:W3CDTF">2022-05-04T20:41:06Z</dcterms:modified>
</cp:coreProperties>
</file>

<file path=docProps/thumbnail.jpeg>
</file>